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1"/>
  </p:sldMasterIdLst>
  <p:notesMasterIdLst>
    <p:notesMasterId r:id="rId3"/>
  </p:notesMasterIdLst>
  <p:sldIdLst>
    <p:sldId id="263" r:id="rId2"/>
  </p:sldIdLst>
  <p:sldSz cx="7775575" cy="10907713"/>
  <p:notesSz cx="6807200" cy="99393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89" userDrawn="1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203864"/>
    <a:srgbClr val="F0F4FA"/>
    <a:srgbClr val="E8EEF8"/>
    <a:srgbClr val="EE0000"/>
    <a:srgbClr val="FFFFCC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65" autoAdjust="0"/>
    <p:restoredTop sz="94660"/>
  </p:normalViewPr>
  <p:slideViewPr>
    <p:cSldViewPr snapToGrid="0">
      <p:cViewPr varScale="1">
        <p:scale>
          <a:sx n="70" d="100"/>
          <a:sy n="70" d="100"/>
        </p:scale>
        <p:origin x="3216" y="108"/>
      </p:cViewPr>
      <p:guideLst>
        <p:guide orient="horz" pos="3889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9786" cy="498693"/>
          </a:xfrm>
          <a:prstGeom prst="rect">
            <a:avLst/>
          </a:prstGeom>
        </p:spPr>
        <p:txBody>
          <a:bodyPr vert="horz" lIns="91579" tIns="45789" rIns="91579" bIns="45789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0" y="1"/>
            <a:ext cx="2949786" cy="498693"/>
          </a:xfrm>
          <a:prstGeom prst="rect">
            <a:avLst/>
          </a:prstGeom>
        </p:spPr>
        <p:txBody>
          <a:bodyPr vert="horz" lIns="91579" tIns="45789" rIns="91579" bIns="45789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t>2024/10/22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8213" y="1241425"/>
            <a:ext cx="239077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9" tIns="45789" rIns="91579" bIns="45789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8"/>
            <a:ext cx="5445760" cy="3913614"/>
          </a:xfrm>
          <a:prstGeom prst="rect">
            <a:avLst/>
          </a:prstGeom>
        </p:spPr>
        <p:txBody>
          <a:bodyPr vert="horz" lIns="91579" tIns="45789" rIns="91579" bIns="4578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8"/>
            <a:ext cx="2949786" cy="498692"/>
          </a:xfrm>
          <a:prstGeom prst="rect">
            <a:avLst/>
          </a:prstGeom>
        </p:spPr>
        <p:txBody>
          <a:bodyPr vert="horz" lIns="91579" tIns="45789" rIns="91579" bIns="45789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0" y="9440648"/>
            <a:ext cx="2949786" cy="498692"/>
          </a:xfrm>
          <a:prstGeom prst="rect">
            <a:avLst/>
          </a:prstGeom>
        </p:spPr>
        <p:txBody>
          <a:bodyPr vert="horz" lIns="91579" tIns="45789" rIns="91579" bIns="45789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871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172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293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71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880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440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215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66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992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79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02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309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571" y="580737"/>
            <a:ext cx="6706433" cy="2108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71" y="2903673"/>
            <a:ext cx="6706433" cy="6920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59" y="10109836"/>
            <a:ext cx="2624257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0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48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l" defTabSz="777514" rtl="0" eaLnBrk="1" latinLnBrk="0" hangingPunct="1">
        <a:lnSpc>
          <a:spcPct val="90000"/>
        </a:lnSpc>
        <a:spcBef>
          <a:spcPct val="0"/>
        </a:spcBef>
        <a:buNone/>
        <a:defRPr kumimoji="1" sz="37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79" indent="-194379" algn="l" defTabSz="777514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kumimoji="1"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1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1893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650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407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2B8DB9A-B1D8-7728-5CD2-5FB5DE2E668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4880675"/>
            <a:ext cx="7775574" cy="6022829"/>
          </a:xfrm>
          <a:prstGeom prst="rect">
            <a:avLst/>
          </a:prstGeom>
          <a:pattFill prst="pct50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8"/>
          <p:cNvSpPr txBox="1"/>
          <p:nvPr/>
        </p:nvSpPr>
        <p:spPr>
          <a:xfrm>
            <a:off x="1117176" y="9817477"/>
            <a:ext cx="5926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200" dirty="0">
                <a:solidFill>
                  <a:srgbClr val="203864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お問い合わせ：バイオインフォマティクスセンター（内線</a:t>
            </a:r>
            <a:r>
              <a:rPr lang="en-US" altLang="ja-JP" sz="1200" dirty="0">
                <a:solidFill>
                  <a:srgbClr val="203864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8365</a:t>
            </a:r>
            <a:r>
              <a:rPr lang="ja-JP" altLang="en-US" sz="1200" dirty="0">
                <a:solidFill>
                  <a:srgbClr val="203864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）</a:t>
            </a:r>
          </a:p>
          <a:p>
            <a:pPr algn="ctr"/>
            <a:r>
              <a:rPr lang="en-US" altLang="ja-JP" sz="1200" dirty="0">
                <a:solidFill>
                  <a:srgbClr val="203864"/>
                </a:solidFill>
                <a:ea typeface="メイリオ" panose="020B0604030504040204" pitchFamily="50" charset="-128"/>
              </a:rPr>
              <a:t>Contact: Center</a:t>
            </a:r>
            <a:r>
              <a:rPr lang="ja-JP" altLang="en-US" sz="1200" dirty="0">
                <a:solidFill>
                  <a:srgbClr val="203864"/>
                </a:solidFill>
                <a:ea typeface="メイリオ" panose="020B0604030504040204" pitchFamily="50" charset="-128"/>
              </a:rPr>
              <a:t> </a:t>
            </a:r>
            <a:r>
              <a:rPr lang="en-US" altLang="ja-JP" sz="1200" dirty="0">
                <a:solidFill>
                  <a:srgbClr val="203864"/>
                </a:solidFill>
                <a:ea typeface="メイリオ" panose="020B0604030504040204" pitchFamily="50" charset="-128"/>
              </a:rPr>
              <a:t>Director secretary (Ex.8365)</a:t>
            </a:r>
          </a:p>
        </p:txBody>
      </p:sp>
      <p:cxnSp>
        <p:nvCxnSpPr>
          <p:cNvPr id="17" name="直線コネクタ 16"/>
          <p:cNvCxnSpPr/>
          <p:nvPr/>
        </p:nvCxnSpPr>
        <p:spPr>
          <a:xfrm>
            <a:off x="2317985" y="10856929"/>
            <a:ext cx="0" cy="2278968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30"/>
          <p:cNvSpPr txBox="1"/>
          <p:nvPr/>
        </p:nvSpPr>
        <p:spPr>
          <a:xfrm>
            <a:off x="1204222" y="3551907"/>
            <a:ext cx="591839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Zoom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によるオンライン開催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  <a:p>
            <a:pPr marL="0" marR="0" lvl="0" indent="0" algn="ctr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5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  <a:p>
            <a:pPr lvl="0" algn="ctr"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　　　　　　</a:t>
            </a:r>
            <a:r>
              <a:rPr lang="en-US" altLang="ja-JP" sz="1200" b="1" dirty="0">
                <a:solidFill>
                  <a:srgbClr val="00206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</a:t>
            </a:r>
            <a:r>
              <a:rPr lang="ja-JP" altLang="en-US" sz="1200" b="1" dirty="0">
                <a:solidFill>
                  <a:srgbClr val="00206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</a:t>
            </a:r>
            <a:r>
              <a:rPr lang="en-US" altLang="ja-JP" sz="1200" b="1" dirty="0">
                <a:solidFill>
                  <a:srgbClr val="00206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https://zoom.us/j/96362114571?pwd=d60zW1M6ghS2bBedWC03zKvPtwKUat.1</a:t>
            </a:r>
            <a:endParaRPr kumimoji="1" lang="en-US" altLang="ja-JP" sz="1200" b="1" i="0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algn="ctr" defTabSz="1019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5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  <a:p>
            <a:pPr lvl="0" algn="ctr"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ミーティング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ID: 963 6211 4571</a:t>
            </a:r>
            <a:r>
              <a:rPr lang="en-US" altLang="ja-JP" sz="1200" b="1" dirty="0">
                <a:solidFill>
                  <a:srgbClr val="00206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　パスコード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: 914226</a:t>
            </a:r>
          </a:p>
        </p:txBody>
      </p:sp>
      <p:sp>
        <p:nvSpPr>
          <p:cNvPr id="11" name="テキスト ボックス 48"/>
          <p:cNvSpPr txBox="1"/>
          <p:nvPr/>
        </p:nvSpPr>
        <p:spPr>
          <a:xfrm>
            <a:off x="584378" y="2116916"/>
            <a:ext cx="50768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000" b="1" dirty="0">
                <a:solidFill>
                  <a:srgbClr val="203864"/>
                </a:solidFill>
                <a:latin typeface="Aharoni" panose="02010803020104030203" pitchFamily="2" charset="-79"/>
                <a:ea typeface="メイリオ" panose="020B0604030504040204" pitchFamily="50" charset="-128"/>
                <a:cs typeface="Aharoni" panose="02010803020104030203" pitchFamily="2" charset="-79"/>
              </a:rPr>
              <a:t>19</a:t>
            </a:r>
            <a:r>
              <a:rPr lang="en-US" altLang="ja-JP" sz="2000" b="1" baseline="30000" dirty="0">
                <a:solidFill>
                  <a:srgbClr val="203864"/>
                </a:solidFill>
                <a:latin typeface="Aharoni" panose="02010803020104030203" pitchFamily="2" charset="-79"/>
                <a:ea typeface="メイリオ" panose="020B0604030504040204" pitchFamily="50" charset="-128"/>
                <a:cs typeface="Aharoni" panose="02010803020104030203" pitchFamily="2" charset="-79"/>
              </a:rPr>
              <a:t>th</a:t>
            </a:r>
            <a:r>
              <a:rPr lang="en-US" altLang="ja-JP" sz="2000" b="1" dirty="0">
                <a:solidFill>
                  <a:srgbClr val="203864"/>
                </a:solidFill>
                <a:latin typeface="Aharoni" panose="02010803020104030203" pitchFamily="2" charset="-79"/>
                <a:ea typeface="メイリオ" panose="020B0604030504040204" pitchFamily="50" charset="-128"/>
                <a:cs typeface="Aharoni" panose="02010803020104030203" pitchFamily="2" charset="-79"/>
              </a:rPr>
              <a:t> OU </a:t>
            </a:r>
            <a:r>
              <a:rPr lang="en-US" altLang="ja-JP" sz="2000" b="1" i="0" dirty="0">
                <a:solidFill>
                  <a:srgbClr val="203864"/>
                </a:soli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Bioinformatics Center </a:t>
            </a:r>
            <a:r>
              <a:rPr lang="en-US" altLang="ja-JP" sz="2000" b="1" dirty="0">
                <a:solidFill>
                  <a:srgbClr val="203864"/>
                </a:solidFill>
                <a:latin typeface="Aharoni" panose="02010803020104030203" pitchFamily="2" charset="-79"/>
                <a:ea typeface="メイリオ" panose="020B0604030504040204" pitchFamily="50" charset="-128"/>
                <a:cs typeface="Aharoni" panose="02010803020104030203" pitchFamily="2" charset="-79"/>
              </a:rPr>
              <a:t>Seminar</a:t>
            </a:r>
            <a:endParaRPr lang="ja-JP" altLang="en-US" sz="2000" b="1" dirty="0">
              <a:solidFill>
                <a:srgbClr val="203864"/>
              </a:solidFill>
              <a:latin typeface="Aharoni" panose="02010803020104030203" pitchFamily="2" charset="-79"/>
              <a:ea typeface="メイリオ" panose="020B0604030504040204" pitchFamily="50" charset="-128"/>
              <a:cs typeface="Aharoni" panose="02010803020104030203" pitchFamily="2" charset="-79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89B06E8-A724-48C6-9240-C892EE84A8EE}"/>
              </a:ext>
            </a:extLst>
          </p:cNvPr>
          <p:cNvSpPr txBox="1"/>
          <p:nvPr/>
        </p:nvSpPr>
        <p:spPr>
          <a:xfrm>
            <a:off x="613756" y="2789671"/>
            <a:ext cx="682942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rgbClr val="00206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11</a:t>
            </a:r>
            <a:r>
              <a:rPr lang="ja-JP" altLang="en-US" sz="2800" b="1" dirty="0">
                <a:solidFill>
                  <a:srgbClr val="00206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月</a:t>
            </a:r>
            <a:r>
              <a:rPr lang="en-US" altLang="ja-JP" sz="2800" b="1" dirty="0">
                <a:solidFill>
                  <a:srgbClr val="00206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18</a:t>
            </a:r>
            <a:r>
              <a:rPr lang="ja-JP" altLang="en-US" sz="2800" b="1" dirty="0">
                <a:solidFill>
                  <a:srgbClr val="00206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日（月）</a:t>
            </a:r>
            <a:r>
              <a:rPr lang="en-US" altLang="ja-JP" sz="2800" b="1" dirty="0">
                <a:solidFill>
                  <a:srgbClr val="00206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12</a:t>
            </a:r>
            <a:r>
              <a:rPr lang="ja-JP" altLang="en-US" sz="2800" b="1" dirty="0">
                <a:solidFill>
                  <a:srgbClr val="00206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時</a:t>
            </a:r>
            <a:r>
              <a:rPr lang="en-US" altLang="ja-JP" sz="2800" b="1" dirty="0">
                <a:solidFill>
                  <a:srgbClr val="00206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00</a:t>
            </a:r>
            <a:r>
              <a:rPr lang="ja-JP" altLang="en-US" sz="2800" b="1" dirty="0">
                <a:solidFill>
                  <a:srgbClr val="00206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分～</a:t>
            </a:r>
            <a:r>
              <a:rPr lang="en-US" altLang="ja-JP" sz="2800" b="1" dirty="0">
                <a:solidFill>
                  <a:srgbClr val="00206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13</a:t>
            </a:r>
            <a:r>
              <a:rPr lang="ja-JP" altLang="en-US" sz="2800" b="1" dirty="0">
                <a:solidFill>
                  <a:srgbClr val="00206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時</a:t>
            </a:r>
            <a:r>
              <a:rPr lang="en-US" altLang="ja-JP" sz="2800" b="1" dirty="0">
                <a:solidFill>
                  <a:srgbClr val="00206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00</a:t>
            </a:r>
            <a:r>
              <a:rPr lang="ja-JP" altLang="en-US" sz="2800" b="1" dirty="0">
                <a:solidFill>
                  <a:srgbClr val="00206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分</a:t>
            </a:r>
            <a:endParaRPr lang="en-US" altLang="ja-JP" sz="2800" b="1" dirty="0">
              <a:solidFill>
                <a:srgbClr val="00206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lang="en-US" altLang="ja-JP" sz="2400" b="1" dirty="0">
                <a:solidFill>
                  <a:srgbClr val="002060"/>
                </a:solidFill>
                <a:ea typeface="メイリオ" panose="020B0604030504040204" pitchFamily="50" charset="-128"/>
              </a:rPr>
              <a:t>12:00</a:t>
            </a:r>
            <a:r>
              <a:rPr lang="ja-JP" altLang="en-US" sz="2400" b="1" dirty="0">
                <a:solidFill>
                  <a:srgbClr val="002060"/>
                </a:solidFill>
                <a:ea typeface="メイリオ" panose="020B0604030504040204" pitchFamily="50" charset="-128"/>
              </a:rPr>
              <a:t>～</a:t>
            </a:r>
            <a:r>
              <a:rPr lang="en-US" altLang="ja-JP" sz="2400" b="1" dirty="0">
                <a:solidFill>
                  <a:srgbClr val="002060"/>
                </a:solidFill>
                <a:ea typeface="メイリオ" panose="020B0604030504040204" pitchFamily="50" charset="-128"/>
              </a:rPr>
              <a:t>13:00 Nov. 18, 2024</a:t>
            </a:r>
            <a:endParaRPr kumimoji="1" lang="ja-JP" altLang="en-US" dirty="0">
              <a:solidFill>
                <a:srgbClr val="002060"/>
              </a:solidFill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558B35F2-E819-4DA2-B7AC-7D4B1B53E459}"/>
              </a:ext>
            </a:extLst>
          </p:cNvPr>
          <p:cNvSpPr txBox="1"/>
          <p:nvPr/>
        </p:nvSpPr>
        <p:spPr>
          <a:xfrm>
            <a:off x="563515" y="7024988"/>
            <a:ext cx="69736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endParaRPr kumimoji="1" lang="ja-JP" altLang="en-US" sz="2400" i="1" dirty="0">
              <a:solidFill>
                <a:srgbClr val="203864"/>
              </a:solidFill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75CD0D58-CE2A-4341-9E03-EB2D43CDBE32}"/>
              </a:ext>
            </a:extLst>
          </p:cNvPr>
          <p:cNvSpPr txBox="1"/>
          <p:nvPr/>
        </p:nvSpPr>
        <p:spPr>
          <a:xfrm>
            <a:off x="541998" y="4690341"/>
            <a:ext cx="6958520" cy="389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b="1" dirty="0">
                <a:solidFill>
                  <a:srgbClr val="203864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Calibri" panose="020F0502020204030204" pitchFamily="34" charset="0"/>
              </a:rPr>
              <a:t> </a:t>
            </a:r>
          </a:p>
          <a:p>
            <a:pPr algn="ctr"/>
            <a:r>
              <a:rPr lang="ja-JP" altLang="en-US" sz="3200" b="1" dirty="0">
                <a:solidFill>
                  <a:srgbClr val="203864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Calibri" panose="020F0502020204030204" pitchFamily="34" charset="0"/>
              </a:rPr>
              <a:t>演者名 ： 信夫</a:t>
            </a:r>
            <a:r>
              <a:rPr lang="ja-JP" altLang="fi-FI" sz="3200" b="1" dirty="0">
                <a:solidFill>
                  <a:srgbClr val="203864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Calibri" panose="020F0502020204030204" pitchFamily="34" charset="0"/>
              </a:rPr>
              <a:t>　</a:t>
            </a:r>
            <a:r>
              <a:rPr lang="ja-JP" altLang="en-US" sz="3200" b="1" dirty="0">
                <a:solidFill>
                  <a:srgbClr val="203864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Calibri" panose="020F0502020204030204" pitchFamily="34" charset="0"/>
              </a:rPr>
              <a:t>愛 </a:t>
            </a:r>
            <a:r>
              <a:rPr lang="fi-FI" altLang="ja-JP" sz="3200" b="1" dirty="0">
                <a:solidFill>
                  <a:srgbClr val="203864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Calibri" panose="020F0502020204030204" pitchFamily="34" charset="0"/>
              </a:rPr>
              <a:t>/ </a:t>
            </a:r>
            <a:r>
              <a:rPr lang="en-US" altLang="ja-JP" sz="3200" b="1" dirty="0">
                <a:solidFill>
                  <a:srgbClr val="203864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Calibri" panose="020F0502020204030204" pitchFamily="34" charset="0"/>
              </a:rPr>
              <a:t>Ai</a:t>
            </a:r>
            <a:r>
              <a:rPr lang="fi-FI" altLang="ja-JP" sz="3200" b="1" dirty="0">
                <a:solidFill>
                  <a:srgbClr val="203864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Calibri" panose="020F0502020204030204" pitchFamily="34" charset="0"/>
              </a:rPr>
              <a:t>  </a:t>
            </a:r>
            <a:r>
              <a:rPr lang="en-US" altLang="ja-JP" sz="3200" b="1" dirty="0">
                <a:solidFill>
                  <a:srgbClr val="203864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Calibri" panose="020F0502020204030204" pitchFamily="34" charset="0"/>
              </a:rPr>
              <a:t>Shinobu</a:t>
            </a:r>
            <a:endParaRPr lang="fi-FI" altLang="ja-JP" sz="3200" b="1" dirty="0">
              <a:solidFill>
                <a:srgbClr val="203864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Calibri" panose="020F0502020204030204" pitchFamily="34" charset="0"/>
            </a:endParaRPr>
          </a:p>
          <a:p>
            <a:r>
              <a:rPr lang="ja-JP" altLang="en-US" sz="800" b="1" dirty="0">
                <a:solidFill>
                  <a:srgbClr val="203864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Calibri" panose="020F0502020204030204" pitchFamily="34" charset="0"/>
              </a:rPr>
              <a:t>　</a:t>
            </a:r>
            <a:endParaRPr lang="en-US" altLang="ja-JP" sz="800" b="1" dirty="0">
              <a:solidFill>
                <a:srgbClr val="203864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Calibri" panose="020F0502020204030204" pitchFamily="34" charset="0"/>
            </a:endParaRPr>
          </a:p>
          <a:p>
            <a:pPr algn="ctr"/>
            <a:r>
              <a:rPr lang="ja-JP" altLang="en-US" sz="1800" dirty="0">
                <a:solidFill>
                  <a:srgbClr val="203864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Calibri" panose="020F0502020204030204" pitchFamily="34" charset="0"/>
              </a:rPr>
              <a:t>大阪大学ヒューマン・メタバース疾患研究拠点　</a:t>
            </a:r>
            <a:endParaRPr lang="en-US" altLang="ja-JP" sz="1800" dirty="0">
              <a:solidFill>
                <a:srgbClr val="203864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Calibri" panose="020F0502020204030204" pitchFamily="34" charset="0"/>
            </a:endParaRPr>
          </a:p>
          <a:p>
            <a:pPr algn="ctr"/>
            <a:r>
              <a:rPr lang="ja-JP" altLang="en-US" sz="1800" dirty="0">
                <a:solidFill>
                  <a:srgbClr val="203864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Calibri" panose="020F0502020204030204" pitchFamily="34" charset="0"/>
              </a:rPr>
              <a:t>特任准教授（常勤）　</a:t>
            </a:r>
            <a:endParaRPr lang="en-US" altLang="ja-JP" sz="1800" dirty="0">
              <a:solidFill>
                <a:srgbClr val="203864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Calibri" panose="020F0502020204030204" pitchFamily="34" charset="0"/>
            </a:endParaRPr>
          </a:p>
          <a:p>
            <a:pPr algn="ctr"/>
            <a:r>
              <a:rPr lang="en-US" altLang="ja-JP" sz="1400" dirty="0">
                <a:solidFill>
                  <a:srgbClr val="203864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Calibri" panose="020F0502020204030204" pitchFamily="34" charset="0"/>
              </a:rPr>
              <a:t>Specially Appointed Associate Professor, Institute for Human Metaverse Medicine, WPI Premium Research,</a:t>
            </a:r>
            <a:r>
              <a:rPr lang="ja-JP" altLang="en-US" sz="1400" dirty="0">
                <a:solidFill>
                  <a:srgbClr val="203864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Calibri" panose="020F0502020204030204" pitchFamily="34" charset="0"/>
              </a:rPr>
              <a:t> </a:t>
            </a:r>
            <a:r>
              <a:rPr lang="en-US" altLang="ja-JP" sz="1400" dirty="0">
                <a:solidFill>
                  <a:srgbClr val="203864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Calibri" panose="020F0502020204030204" pitchFamily="34" charset="0"/>
              </a:rPr>
              <a:t>Osaka University</a:t>
            </a:r>
          </a:p>
          <a:p>
            <a:pPr algn="ctr"/>
            <a:endParaRPr lang="en-US" altLang="ja-JP" sz="1400" dirty="0">
              <a:solidFill>
                <a:srgbClr val="203864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Calibri" panose="020F0502020204030204" pitchFamily="34" charset="0"/>
            </a:endParaRPr>
          </a:p>
          <a:p>
            <a:endParaRPr lang="en-US" altLang="ja-JP" sz="800" b="1" dirty="0">
              <a:solidFill>
                <a:srgbClr val="203864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Calibri" panose="020F0502020204030204" pitchFamily="34" charset="0"/>
            </a:endParaRPr>
          </a:p>
          <a:p>
            <a:pPr algn="ctr"/>
            <a:r>
              <a:rPr lang="ja-JP" altLang="en-US" sz="2000" b="1" dirty="0">
                <a:solidFill>
                  <a:srgbClr val="203864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Calibri" panose="020F0502020204030204" pitchFamily="34" charset="0"/>
              </a:rPr>
              <a:t>演題：</a:t>
            </a:r>
            <a:r>
              <a:rPr lang="en-US" altLang="ja-JP" sz="2000" b="1" dirty="0">
                <a:solidFill>
                  <a:srgbClr val="203864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Calibri" panose="020F0502020204030204" pitchFamily="34" charset="0"/>
              </a:rPr>
              <a:t>Impact of inhibitor size and</a:t>
            </a:r>
            <a:r>
              <a:rPr lang="ja-JP" altLang="en-US" sz="2000" b="1" dirty="0">
                <a:solidFill>
                  <a:srgbClr val="203864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Calibri" panose="020F0502020204030204" pitchFamily="34" charset="0"/>
              </a:rPr>
              <a:t>　</a:t>
            </a:r>
            <a:r>
              <a:rPr lang="en-US" altLang="ja-JP" sz="2000" b="1" dirty="0">
                <a:solidFill>
                  <a:srgbClr val="203864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Calibri" panose="020F0502020204030204" pitchFamily="34" charset="0"/>
              </a:rPr>
              <a:t>flexibility on binding to protein kinases</a:t>
            </a:r>
          </a:p>
          <a:p>
            <a:pPr algn="ctr"/>
            <a:endParaRPr lang="en-US" altLang="ja-JP" sz="2000" b="1" dirty="0">
              <a:solidFill>
                <a:srgbClr val="203864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Calibri" panose="020F0502020204030204" pitchFamily="34" charset="0"/>
            </a:endParaRPr>
          </a:p>
          <a:p>
            <a:pPr algn="ctr"/>
            <a:r>
              <a:rPr lang="ja-JP" altLang="en-US" sz="2600" b="1" dirty="0">
                <a:solidFill>
                  <a:srgbClr val="203864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Calibri" panose="020F0502020204030204" pitchFamily="34" charset="0"/>
              </a:rPr>
              <a:t>座長 ： 福澤　薫 </a:t>
            </a:r>
            <a:r>
              <a:rPr lang="en-US" altLang="ja-JP" sz="2600" b="1" dirty="0">
                <a:solidFill>
                  <a:srgbClr val="203864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Calibri" panose="020F0502020204030204" pitchFamily="34" charset="0"/>
              </a:rPr>
              <a:t>/ Kaori </a:t>
            </a:r>
            <a:r>
              <a:rPr lang="en-US" altLang="ja-JP" sz="2600" b="1" dirty="0" err="1">
                <a:solidFill>
                  <a:srgbClr val="203864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Calibri" panose="020F0502020204030204" pitchFamily="34" charset="0"/>
              </a:rPr>
              <a:t>Fukuzawa</a:t>
            </a:r>
            <a:r>
              <a:rPr lang="ja-JP" altLang="en-US" sz="2600" b="1" dirty="0">
                <a:solidFill>
                  <a:srgbClr val="203864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Calibri" panose="020F0502020204030204" pitchFamily="34" charset="0"/>
              </a:rPr>
              <a:t>　</a:t>
            </a:r>
            <a:endParaRPr lang="en-US" altLang="ja-JP" sz="2600" b="1" dirty="0">
              <a:solidFill>
                <a:srgbClr val="203864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Calibri" panose="020F0502020204030204" pitchFamily="34" charset="0"/>
            </a:endParaRPr>
          </a:p>
          <a:p>
            <a:pPr algn="ctr"/>
            <a:endParaRPr lang="en-US" altLang="ja-JP" sz="800" dirty="0">
              <a:solidFill>
                <a:srgbClr val="203864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Calibri" panose="020F0502020204030204" pitchFamily="34" charset="0"/>
            </a:endParaRPr>
          </a:p>
          <a:p>
            <a:pPr algn="ctr"/>
            <a:r>
              <a:rPr lang="ja-JP" altLang="en-US" sz="1600" dirty="0">
                <a:solidFill>
                  <a:srgbClr val="203864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Calibri" panose="020F0502020204030204" pitchFamily="34" charset="0"/>
              </a:rPr>
              <a:t>大阪大学薬学研究科　量子生命情報薬学分野　教授　</a:t>
            </a:r>
            <a:endParaRPr lang="en-US" altLang="ja-JP" sz="1600" b="1" dirty="0">
              <a:solidFill>
                <a:srgbClr val="203864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Calibri" panose="020F0502020204030204" pitchFamily="34" charset="0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A73FFAA0-6397-4F99-A1A0-39E8B1AD4826}"/>
              </a:ext>
            </a:extLst>
          </p:cNvPr>
          <p:cNvSpPr txBox="1"/>
          <p:nvPr/>
        </p:nvSpPr>
        <p:spPr>
          <a:xfrm>
            <a:off x="385660" y="8684248"/>
            <a:ext cx="72014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5125"/>
            <a:r>
              <a:rPr lang="ja-JP" altLang="en-US" sz="1200" dirty="0">
                <a:solidFill>
                  <a:srgbClr val="203864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・使用言語は英語です。</a:t>
            </a:r>
            <a:endParaRPr lang="en-US" altLang="ja-JP" sz="1200" dirty="0">
              <a:solidFill>
                <a:srgbClr val="203864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365125"/>
            <a:r>
              <a:rPr lang="ja-JP" altLang="en-US" sz="1200" dirty="0">
                <a:solidFill>
                  <a:srgbClr val="203864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en-US" altLang="ja-JP" sz="1100" dirty="0">
                <a:solidFill>
                  <a:srgbClr val="203864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This lecture will be conducted in English.</a:t>
            </a:r>
            <a:r>
              <a:rPr lang="ja-JP" altLang="en-US" sz="1100" dirty="0">
                <a:solidFill>
                  <a:srgbClr val="203864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</a:p>
          <a:p>
            <a:pPr marL="365125"/>
            <a:r>
              <a:rPr lang="ja-JP" altLang="en-US" sz="1200" dirty="0">
                <a:solidFill>
                  <a:srgbClr val="203864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・医学系研究科及び生命機能研究科の修士・博士課程の単位認定セミナーです。</a:t>
            </a:r>
            <a:endParaRPr lang="en-US" altLang="ja-JP" sz="1200" dirty="0">
              <a:solidFill>
                <a:srgbClr val="203864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365125"/>
            <a:r>
              <a:rPr lang="ja-JP" altLang="en-US" sz="1200" dirty="0">
                <a:solidFill>
                  <a:srgbClr val="203864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en-US" altLang="ja-JP" sz="1100" dirty="0">
                <a:solidFill>
                  <a:srgbClr val="203864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A credit recognition seminar for the Master‘s and Doctoral Degree </a:t>
            </a:r>
            <a:r>
              <a:rPr lang="ja-JP" altLang="en-US" sz="1100" dirty="0">
                <a:solidFill>
                  <a:srgbClr val="203864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en-US" altLang="ja-JP" sz="1100" dirty="0">
                <a:solidFill>
                  <a:srgbClr val="203864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Programs of </a:t>
            </a:r>
          </a:p>
          <a:p>
            <a:pPr marL="365125"/>
            <a:r>
              <a:rPr lang="ja-JP" altLang="en-US" sz="1100" dirty="0">
                <a:solidFill>
                  <a:srgbClr val="203864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en-US" altLang="ja-JP" sz="1100" dirty="0">
                <a:solidFill>
                  <a:srgbClr val="203864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the Graduate School of Medicine and Graduate School of Frontier Biosciences.</a:t>
            </a:r>
            <a:endParaRPr lang="ja-JP" altLang="en-US" sz="1100" dirty="0">
              <a:solidFill>
                <a:srgbClr val="203864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" name="テキスト ボックス 17">
            <a:extLst>
              <a:ext uri="{FF2B5EF4-FFF2-40B4-BE49-F238E27FC236}">
                <a16:creationId xmlns:a16="http://schemas.microsoft.com/office/drawing/2014/main" id="{A2AF6DFD-DAA8-9107-85AC-A7B488BA6CCF}"/>
              </a:ext>
            </a:extLst>
          </p:cNvPr>
          <p:cNvSpPr txBox="1">
            <a:spLocks/>
          </p:cNvSpPr>
          <p:nvPr/>
        </p:nvSpPr>
        <p:spPr>
          <a:xfrm>
            <a:off x="645900" y="202034"/>
            <a:ext cx="67651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600" b="1" dirty="0">
                <a:solidFill>
                  <a:srgbClr val="002060"/>
                </a:solidFill>
                <a:latin typeface="+mn-ea"/>
              </a:rPr>
              <a:t>第</a:t>
            </a:r>
            <a:r>
              <a:rPr lang="en-US" altLang="ja-JP" sz="3600" b="1" dirty="0">
                <a:solidFill>
                  <a:srgbClr val="002060"/>
                </a:solidFill>
                <a:latin typeface="+mn-ea"/>
              </a:rPr>
              <a:t>19</a:t>
            </a:r>
            <a:r>
              <a:rPr lang="ja-JP" altLang="en-US" sz="3600" b="1" dirty="0">
                <a:solidFill>
                  <a:srgbClr val="002060"/>
                </a:solidFill>
                <a:latin typeface="+mn-ea"/>
              </a:rPr>
              <a:t>回</a:t>
            </a:r>
          </a:p>
          <a:p>
            <a:r>
              <a:rPr lang="en-US" altLang="ja-JP" sz="3600" b="1" dirty="0">
                <a:solidFill>
                  <a:srgbClr val="002060"/>
                </a:solidFill>
                <a:latin typeface="+mn-ea"/>
              </a:rPr>
              <a:t>OU</a:t>
            </a:r>
            <a:r>
              <a:rPr lang="ja-JP" altLang="en-US" sz="3600" b="1" dirty="0">
                <a:solidFill>
                  <a:srgbClr val="002060"/>
                </a:solidFill>
                <a:latin typeface="EPSON Pゴシック W6" panose="02000600000000000000" pitchFamily="2" charset="-128"/>
                <a:ea typeface="EPSON Pゴシック W6" panose="02000600000000000000" pitchFamily="2" charset="-128"/>
              </a:rPr>
              <a:t>バイオインフォマティクス</a:t>
            </a:r>
            <a:endParaRPr lang="en-US" altLang="ja-JP" sz="3600" b="1" dirty="0">
              <a:solidFill>
                <a:srgbClr val="002060"/>
              </a:solidFill>
              <a:latin typeface="EPSON Pゴシック W6" panose="02000600000000000000" pitchFamily="2" charset="-128"/>
              <a:ea typeface="EPSON Pゴシック W6" panose="02000600000000000000" pitchFamily="2" charset="-128"/>
            </a:endParaRPr>
          </a:p>
          <a:p>
            <a:r>
              <a:rPr lang="ja-JP" altLang="en-US" sz="3600" b="1" dirty="0">
                <a:solidFill>
                  <a:srgbClr val="002060"/>
                </a:solidFill>
                <a:latin typeface="EPSON Pゴシック W6" panose="02000600000000000000" pitchFamily="2" charset="-128"/>
                <a:ea typeface="EPSON Pゴシック W6" panose="02000600000000000000" pitchFamily="2" charset="-128"/>
              </a:rPr>
              <a:t>センターセミナー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DB41BBC-F78F-2DC6-A372-82B1CC2EE985}"/>
              </a:ext>
            </a:extLst>
          </p:cNvPr>
          <p:cNvSpPr>
            <a:spLocks/>
          </p:cNvSpPr>
          <p:nvPr/>
        </p:nvSpPr>
        <p:spPr>
          <a:xfrm rot="5400000">
            <a:off x="-5302522" y="5387567"/>
            <a:ext cx="11168559" cy="132577"/>
          </a:xfrm>
          <a:prstGeom prst="rect">
            <a:avLst/>
          </a:prstGeom>
          <a:solidFill>
            <a:srgbClr val="203864"/>
          </a:solidFill>
          <a:ln>
            <a:solidFill>
              <a:srgbClr val="203864"/>
            </a:solidFill>
          </a:ln>
        </p:spPr>
        <p:style>
          <a:lnRef idx="2">
            <a:schemeClr val="accent2">
              <a:shade val="50000"/>
            </a:schemeClr>
          </a:lnRef>
          <a:fillRef idx="1001">
            <a:schemeClr val="dk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pic>
        <p:nvPicPr>
          <p:cNvPr id="8" name="グラフィックス 7">
            <a:extLst>
              <a:ext uri="{FF2B5EF4-FFF2-40B4-BE49-F238E27FC236}">
                <a16:creationId xmlns:a16="http://schemas.microsoft.com/office/drawing/2014/main" id="{22DCEFAD-0F68-F8BC-892C-A037028DBE7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3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7578161">
            <a:off x="5846495" y="1397268"/>
            <a:ext cx="1617408" cy="1239509"/>
          </a:xfrm>
          <a:prstGeom prst="rect">
            <a:avLst/>
          </a:prstGeom>
        </p:spPr>
      </p:pic>
      <p:pic>
        <p:nvPicPr>
          <p:cNvPr id="37" name="図 36">
            <a:extLst>
              <a:ext uri="{FF2B5EF4-FFF2-40B4-BE49-F238E27FC236}">
                <a16:creationId xmlns:a16="http://schemas.microsoft.com/office/drawing/2014/main" id="{872D2374-3F5B-E85B-5EF3-FA13D70425D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3587223" y="6630563"/>
            <a:ext cx="7775575" cy="137996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97C80259-D929-6709-748B-75E6EBCDF9E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23" y="4781289"/>
            <a:ext cx="7775575" cy="137996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69906CA5-AAFB-5036-226A-98F768C8C4B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6893" y="3616092"/>
            <a:ext cx="993734" cy="993734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71118" y="9647354"/>
            <a:ext cx="981539" cy="981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376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7.potx" id="{AEB7B507-A06E-40AE-820E-0613D7133D19}" vid="{892B6F8A-F774-410A-807C-8FB3DE0D5DCC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37</Template>
  <TotalTime>0</TotalTime>
  <Words>213</Words>
  <Application>Microsoft Office PowerPoint</Application>
  <PresentationFormat>ユーザー設定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BIZ UDPゴシック</vt:lpstr>
      <vt:lpstr>BIZ UDゴシック</vt:lpstr>
      <vt:lpstr>EPSON Pゴシック W6</vt:lpstr>
      <vt:lpstr>メイリオ</vt:lpstr>
      <vt:lpstr>Aharoni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/>
  <cp:revision>1</cp:revision>
  <dcterms:created xsi:type="dcterms:W3CDTF">2013-07-10T10:19:04Z</dcterms:created>
  <dcterms:modified xsi:type="dcterms:W3CDTF">2024-10-22T07:30:16Z</dcterms:modified>
</cp:coreProperties>
</file>